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41"/>
  </p:notesMasterIdLst>
  <p:handoutMasterIdLst>
    <p:handoutMasterId r:id="rId42"/>
  </p:handoutMasterIdLst>
  <p:sldIdLst>
    <p:sldId id="4474" r:id="rId5"/>
    <p:sldId id="4475" r:id="rId6"/>
    <p:sldId id="4483" r:id="rId7"/>
    <p:sldId id="4531" r:id="rId8"/>
    <p:sldId id="323" r:id="rId9"/>
    <p:sldId id="308" r:id="rId10"/>
    <p:sldId id="4512" r:id="rId11"/>
    <p:sldId id="4520" r:id="rId12"/>
    <p:sldId id="4522" r:id="rId13"/>
    <p:sldId id="4521" r:id="rId14"/>
    <p:sldId id="4513" r:id="rId15"/>
    <p:sldId id="311" r:id="rId16"/>
    <p:sldId id="312" r:id="rId17"/>
    <p:sldId id="4510" r:id="rId18"/>
    <p:sldId id="4506" r:id="rId19"/>
    <p:sldId id="315" r:id="rId20"/>
    <p:sldId id="4527" r:id="rId21"/>
    <p:sldId id="319" r:id="rId22"/>
    <p:sldId id="4517" r:id="rId23"/>
    <p:sldId id="316" r:id="rId24"/>
    <p:sldId id="4528" r:id="rId25"/>
    <p:sldId id="318" r:id="rId26"/>
    <p:sldId id="320" r:id="rId27"/>
    <p:sldId id="321" r:id="rId28"/>
    <p:sldId id="4523" r:id="rId29"/>
    <p:sldId id="4511" r:id="rId30"/>
    <p:sldId id="4515" r:id="rId31"/>
    <p:sldId id="4514" r:id="rId32"/>
    <p:sldId id="4519" r:id="rId33"/>
    <p:sldId id="4524" r:id="rId34"/>
    <p:sldId id="326" r:id="rId35"/>
    <p:sldId id="324" r:id="rId36"/>
    <p:sldId id="4525" r:id="rId37"/>
    <p:sldId id="4530" r:id="rId38"/>
    <p:sldId id="4526" r:id="rId39"/>
    <p:sldId id="4505" r:id="rId40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0000"/>
    <a:srgbClr val="A80000"/>
    <a:srgbClr val="FF9933"/>
    <a:srgbClr val="2C2C2F"/>
    <a:srgbClr val="FDE366"/>
    <a:srgbClr val="F2C80F"/>
    <a:srgbClr val="000000"/>
    <a:srgbClr val="505050"/>
    <a:srgbClr val="49635D"/>
    <a:srgbClr val="2C3C3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7" autoAdjust="0"/>
    <p:restoredTop sz="93912" autoAdjust="0"/>
  </p:normalViewPr>
  <p:slideViewPr>
    <p:cSldViewPr snapToGrid="0">
      <p:cViewPr varScale="1">
        <p:scale>
          <a:sx n="76" d="100"/>
          <a:sy n="76" d="100"/>
        </p:scale>
        <p:origin x="4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6336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1/27/2022 12:52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9096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6463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1160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6469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227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1596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543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922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220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17295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55399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7275" y="77717"/>
            <a:ext cx="11711014" cy="3877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187" y="1476622"/>
            <a:ext cx="11400102" cy="1056700"/>
          </a:xfrm>
        </p:spPr>
        <p:txBody>
          <a:bodyPr/>
          <a:lstStyle>
            <a:lvl1pPr marL="354581" indent="-354581">
              <a:spcBef>
                <a:spcPts val="612"/>
              </a:spcBef>
              <a:spcAft>
                <a:spcPts val="204"/>
              </a:spcAft>
              <a:buFont typeface="Arial" pitchFamily="34" charset="0"/>
              <a:buChar char="•"/>
              <a:defRPr>
                <a:latin typeface="+mn-lt"/>
              </a:defRPr>
            </a:lvl1pPr>
            <a:lvl2pPr>
              <a:spcBef>
                <a:spcPts val="306"/>
              </a:spcBef>
              <a:spcAft>
                <a:spcPts val="306"/>
              </a:spcAft>
              <a:defRPr>
                <a:latin typeface="+mn-lt"/>
              </a:defRPr>
            </a:lvl2pPr>
            <a:lvl3pPr marL="1042695" indent="-349724">
              <a:buFont typeface="Arial" pitchFamily="34" charset="0"/>
              <a:buChar char="•"/>
              <a:defRPr b="0">
                <a:latin typeface="+mn-lt"/>
              </a:defRPr>
            </a:lvl3pPr>
            <a:lvl4pPr marL="987646" indent="-291436">
              <a:buFont typeface="Arial" pitchFamily="34" charset="0"/>
              <a:buChar char="•"/>
              <a:defRPr/>
            </a:lvl4pPr>
            <a:lvl5pPr marL="984407" indent="-291436"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86166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45737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mo Layout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436475" cy="6994526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 bwMode="invGray">
          <a:xfrm>
            <a:off x="9741906" y="466301"/>
            <a:ext cx="2901844" cy="699453"/>
            <a:chOff x="7162800" y="1600200"/>
            <a:chExt cx="2133600" cy="685800"/>
          </a:xfrm>
        </p:grpSpPr>
        <p:sp>
          <p:nvSpPr>
            <p:cNvPr id="8" name="Rounded Rectangle 7"/>
            <p:cNvSpPr/>
            <p:nvPr userDrawn="1"/>
          </p:nvSpPr>
          <p:spPr bwMode="invGray">
            <a:xfrm>
              <a:off x="7162800" y="1600200"/>
              <a:ext cx="2133600" cy="685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 dirty="0"/>
            </a:p>
          </p:txBody>
        </p:sp>
        <p:sp>
          <p:nvSpPr>
            <p:cNvPr id="9" name="TextBox 8"/>
            <p:cNvSpPr txBox="1"/>
            <p:nvPr userDrawn="1"/>
          </p:nvSpPr>
          <p:spPr bwMode="invGray">
            <a:xfrm>
              <a:off x="7467600" y="1676400"/>
              <a:ext cx="1447800" cy="59465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r>
                <a:rPr lang="en-US" sz="3264" b="1" cap="none" spc="0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DEMO</a:t>
              </a:r>
            </a:p>
          </p:txBody>
        </p:sp>
      </p:grpSp>
      <p:sp>
        <p:nvSpPr>
          <p:cNvPr id="10" name="Rounded Rectangle 9"/>
          <p:cNvSpPr/>
          <p:nvPr userDrawn="1"/>
        </p:nvSpPr>
        <p:spPr bwMode="invGray">
          <a:xfrm>
            <a:off x="-207275" y="4585300"/>
            <a:ext cx="9223719" cy="11657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07275" y="4663017"/>
            <a:ext cx="8601895" cy="387798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312820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3" r:id="rId1"/>
    <p:sldLayoutId id="2147484568" r:id="rId2"/>
    <p:sldLayoutId id="2147484572" r:id="rId3"/>
    <p:sldLayoutId id="2147484553" r:id="rId4"/>
    <p:sldLayoutId id="2147484575" r:id="rId5"/>
    <p:sldLayoutId id="2147484576" r:id="rId6"/>
    <p:sldLayoutId id="2147484577" r:id="rId7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9.png"/><Relationship Id="rId4" Type="http://schemas.openxmlformats.org/officeDocument/2006/relationships/image" Target="../media/image28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5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6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bidevcamp.net/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werBiDevCamp/RowLevelSecurity" TargetMode="Externa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0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DB3E-66E9-4E1F-B3A0-A15764FD0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Admin Role to View All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F161F-53CA-4FB9-9872-CDEFAFC500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77163"/>
          </a:xfrm>
        </p:spPr>
        <p:txBody>
          <a:bodyPr/>
          <a:lstStyle/>
          <a:p>
            <a:r>
              <a:rPr lang="en-US" dirty="0"/>
              <a:t>Admin role contains no filters</a:t>
            </a:r>
          </a:p>
          <a:p>
            <a:pPr lvl="1"/>
            <a:r>
              <a:rPr lang="en-US" dirty="0"/>
              <a:t>Provides users that map to this role to see all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4DDA73-0F54-419A-9F4B-CB57C43E8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33" y="2284476"/>
            <a:ext cx="8929445" cy="3654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4461802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D0686-FC5C-4EF7-9B29-A57250244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RLS Rules using Table Filter DAX Expressions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B52041-A775-4F0D-8A30-D51D4EA9A5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8" y="1227439"/>
            <a:ext cx="11604521" cy="4255011"/>
          </a:xfrm>
        </p:spPr>
        <p:txBody>
          <a:bodyPr/>
          <a:lstStyle/>
          <a:p>
            <a:r>
              <a:rPr lang="en-US" dirty="0"/>
              <a:t>Rules best on equality (preferred)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Rule based on text search </a:t>
            </a:r>
            <a:r>
              <a:rPr lang="en-US" sz="1800" dirty="0">
                <a:solidFill>
                  <a:srgbClr val="FF0000"/>
                </a:solidFill>
              </a:rPr>
              <a:t>(beware performance issues!)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E0FBC8-DAC8-49F6-9254-A3F29F2B0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546" y="1738825"/>
            <a:ext cx="4636394" cy="9338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4DF57A-E2AB-4E73-89C7-E3608E090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546" y="2867626"/>
            <a:ext cx="4481848" cy="8884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D5C20C-A827-4627-89AD-424A9752E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546" y="3951032"/>
            <a:ext cx="6326124" cy="9235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4CAA4F-179E-40AD-B5DD-D9869B097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678" y="5663050"/>
            <a:ext cx="5222383" cy="9079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302441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A46C9-1259-431F-93CE-6211843E3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RLS in the Power BI Service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462BE7-B3DD-477A-9CC6-0A51B3189B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15991"/>
          </a:xfrm>
        </p:spPr>
        <p:txBody>
          <a:bodyPr/>
          <a:lstStyle/>
          <a:p>
            <a:r>
              <a:rPr lang="en-US" dirty="0"/>
              <a:t>Configure role mappings</a:t>
            </a:r>
          </a:p>
          <a:p>
            <a:pPr lvl="1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map members to dataset roles</a:t>
            </a:r>
          </a:p>
          <a:p>
            <a:pPr lvl="1"/>
            <a:r>
              <a:rPr lang="en-US" dirty="0"/>
              <a:t>Members can be user accounts or security groups</a:t>
            </a:r>
            <a:endParaRPr lang="en-US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lvl="1"/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M365 Groups cannot be added to RLS role</a:t>
            </a:r>
          </a:p>
          <a:p>
            <a:pPr lvl="1"/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Service principal cannot be added to RLS role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EF26C4-B125-4015-8545-775E89903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547" y="3641530"/>
            <a:ext cx="7014972" cy="28971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805464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276B-593A-40F6-88D4-974DAAE3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RLS Enforcement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7C944B-5055-440E-9EE1-88ECD814D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52" y="1162829"/>
            <a:ext cx="11079947" cy="51141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906271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81D8A-6EBA-4242-853E-94433DEAA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29348"/>
          </a:xfrm>
        </p:spPr>
        <p:txBody>
          <a:bodyPr/>
          <a:lstStyle/>
          <a:p>
            <a:r>
              <a:rPr lang="en-US" sz="3100" dirty="0"/>
              <a:t>GOTCHA - RLS Disabled for Users with Read/Write Access to Dataset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E2066-08CA-4CB9-907F-E3656098CA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69715"/>
          </a:xfrm>
        </p:spPr>
        <p:txBody>
          <a:bodyPr/>
          <a:lstStyle/>
          <a:p>
            <a:r>
              <a:rPr lang="en-US" dirty="0"/>
              <a:t>RLS enabled for users with read-only access to dataset</a:t>
            </a:r>
          </a:p>
          <a:p>
            <a:pPr lvl="1"/>
            <a:r>
              <a:rPr lang="en-US" dirty="0"/>
              <a:t>RLS disabled when user added in workspace role with edit permissions</a:t>
            </a:r>
          </a:p>
          <a:p>
            <a:pPr lvl="1"/>
            <a:r>
              <a:rPr lang="en-US" dirty="0"/>
              <a:t>When configuring access through workspace, user must be added a visitor</a:t>
            </a:r>
          </a:p>
          <a:p>
            <a:pPr lvl="1"/>
            <a:r>
              <a:rPr lang="en-US" dirty="0"/>
              <a:t>If possible, configure access through Power BI app where all users are read-only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A39953-8D02-4F32-9675-99E311E8F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03" y="3230359"/>
            <a:ext cx="7239253" cy="33413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478C46-104C-40D1-A960-0E983CDED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904" y="3230359"/>
            <a:ext cx="3628512" cy="3097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F04AF8-1195-4A54-8880-17C3A5BFE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220" y="3232309"/>
            <a:ext cx="7429035" cy="33480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4632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Row Level Security (RLS) Fundamentals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Dynamic RLS Designs</a:t>
            </a:r>
          </a:p>
          <a:p>
            <a:r>
              <a:rPr lang="en-US" dirty="0"/>
              <a:t>Advanced RLS Design</a:t>
            </a:r>
          </a:p>
          <a:p>
            <a:r>
              <a:rPr lang="en-US" dirty="0"/>
              <a:t>Using RLS with App-Owns-Data Embedding</a:t>
            </a:r>
          </a:p>
          <a:p>
            <a:r>
              <a:rPr lang="en-US" dirty="0"/>
              <a:t>Filtering in RLS Roles with </a:t>
            </a:r>
            <a:r>
              <a:rPr lang="en-US" dirty="0" err="1"/>
              <a:t>UserName</a:t>
            </a:r>
            <a:r>
              <a:rPr lang="en-US" dirty="0"/>
              <a:t> and </a:t>
            </a:r>
            <a:r>
              <a:rPr lang="en-US" dirty="0" err="1"/>
              <a:t>CustomData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54315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C6722-1E74-47F5-A3B6-2E49A2805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RLS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78DD8-4EDD-45A2-9DD3-E26F165FF3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Design pattern for data-driven security</a:t>
            </a:r>
          </a:p>
          <a:p>
            <a:pPr lvl="1"/>
            <a:r>
              <a:rPr lang="en-US" dirty="0"/>
              <a:t>RLS set up to use login name of current user</a:t>
            </a:r>
          </a:p>
          <a:p>
            <a:pPr lvl="1"/>
            <a:r>
              <a:rPr lang="en-US" dirty="0"/>
              <a:t>Permission assignments are included as part of dataset</a:t>
            </a:r>
          </a:p>
          <a:p>
            <a:pPr lvl="1"/>
            <a:r>
              <a:rPr lang="en-US" dirty="0"/>
              <a:t>Implemented using bi-directional cross-filtering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7C7B0A-79D6-4B3B-88D1-21FC345FE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407" y="3146374"/>
            <a:ext cx="10462260" cy="33924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53F76E9-F0CA-447C-8BE0-1031843E198C}"/>
              </a:ext>
            </a:extLst>
          </p:cNvPr>
          <p:cNvSpPr/>
          <p:nvPr/>
        </p:nvSpPr>
        <p:spPr bwMode="auto">
          <a:xfrm>
            <a:off x="1240220" y="3268716"/>
            <a:ext cx="6011918" cy="3142593"/>
          </a:xfrm>
          <a:prstGeom prst="roundRect">
            <a:avLst>
              <a:gd name="adj" fmla="val 4653"/>
            </a:avLst>
          </a:prstGeom>
          <a:noFill/>
          <a:ln w="19050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45720" rIns="18288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data model extended with users table and permissions table</a:t>
            </a:r>
          </a:p>
        </p:txBody>
      </p:sp>
    </p:spTree>
    <p:extLst>
      <p:ext uri="{BB962C8B-B14F-4D97-AF65-F5344CB8AC3E}">
        <p14:creationId xmlns:p14="http://schemas.microsoft.com/office/powerpoint/2010/main" val="115684898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2AABB5-CE4C-465A-8C4A-C28658E3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Dynamically Tracking the Current User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31C243-8675-43DA-8CF1-8B38BA74CE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0887"/>
          </a:xfrm>
        </p:spPr>
        <p:txBody>
          <a:bodyPr/>
          <a:lstStyle/>
          <a:p>
            <a:r>
              <a:rPr lang="en-US" dirty="0"/>
              <a:t>Filter user in RLS role using USERNAME() or  USERPRINCIPALNAME()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7B73D0-A9E7-4731-BE9C-6AAA40E77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31" y="1926557"/>
            <a:ext cx="7642224" cy="35756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5C39BE-39D8-4755-A0A2-C9AFD1C41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7687" y="1999710"/>
            <a:ext cx="2166516" cy="8727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B5A3AF-F76B-458E-8D8A-DEF370C6D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0918" y="3155618"/>
            <a:ext cx="2180053" cy="8727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1532197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F6E4BDFD-074D-4461-BF2F-4979AF45FFB7}"/>
              </a:ext>
            </a:extLst>
          </p:cNvPr>
          <p:cNvGrpSpPr/>
          <p:nvPr/>
        </p:nvGrpSpPr>
        <p:grpSpPr>
          <a:xfrm>
            <a:off x="6669295" y="2097574"/>
            <a:ext cx="2277624" cy="1763349"/>
            <a:chOff x="6324599" y="1810327"/>
            <a:chExt cx="2233167" cy="172893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0EFBD64-A07E-40EB-8096-897C7CBAD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24600" y="2099543"/>
              <a:ext cx="2233166" cy="143971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4878E09-A3E0-43AC-B382-EA290D534401}"/>
                </a:ext>
              </a:extLst>
            </p:cNvPr>
            <p:cNvSpPr/>
            <p:nvPr/>
          </p:nvSpPr>
          <p:spPr>
            <a:xfrm>
              <a:off x="6324599" y="1810327"/>
              <a:ext cx="2228274" cy="25635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>
                  <a:solidFill>
                    <a:schemeClr val="bg1"/>
                  </a:solidFill>
                </a:rPr>
                <a:t>Users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3625EF6-8729-4AE9-9D38-3259AC60489C}"/>
              </a:ext>
            </a:extLst>
          </p:cNvPr>
          <p:cNvGrpSpPr/>
          <p:nvPr/>
        </p:nvGrpSpPr>
        <p:grpSpPr>
          <a:xfrm>
            <a:off x="4101035" y="1895041"/>
            <a:ext cx="2127866" cy="2250796"/>
            <a:chOff x="3704867" y="1676400"/>
            <a:chExt cx="2086333" cy="220686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FBE9D85-ABB2-42AD-9537-2C306598F1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826"/>
            <a:stretch/>
          </p:blipFill>
          <p:spPr>
            <a:xfrm>
              <a:off x="3704867" y="1902063"/>
              <a:ext cx="2086333" cy="1981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C9FC3B3-4DE8-4D52-A494-B4B92F4656F1}"/>
                </a:ext>
              </a:extLst>
            </p:cNvPr>
            <p:cNvSpPr/>
            <p:nvPr/>
          </p:nvSpPr>
          <p:spPr>
            <a:xfrm>
              <a:off x="3704867" y="1676400"/>
              <a:ext cx="2086333" cy="2118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 err="1">
                  <a:solidFill>
                    <a:schemeClr val="bg1"/>
                  </a:solidFill>
                </a:rPr>
                <a:t>UserPermissions</a:t>
              </a:r>
              <a:endParaRPr lang="en-US" sz="1224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28FC395-F7F4-4A2D-90A9-B9B5731BC064}"/>
              </a:ext>
            </a:extLst>
          </p:cNvPr>
          <p:cNvGrpSpPr/>
          <p:nvPr/>
        </p:nvGrpSpPr>
        <p:grpSpPr>
          <a:xfrm>
            <a:off x="2888402" y="2756992"/>
            <a:ext cx="799389" cy="883059"/>
            <a:chOff x="2340415" y="2268912"/>
            <a:chExt cx="783786" cy="8658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E2BF382-7E51-4B5E-9B4A-F10802E27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8917"/>
            <a:stretch/>
          </p:blipFill>
          <p:spPr>
            <a:xfrm>
              <a:off x="2345913" y="2504064"/>
              <a:ext cx="778288" cy="6306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316994F-ADFE-4E2F-B0D3-8C5303C46000}"/>
                </a:ext>
              </a:extLst>
            </p:cNvPr>
            <p:cNvSpPr/>
            <p:nvPr/>
          </p:nvSpPr>
          <p:spPr>
            <a:xfrm>
              <a:off x="2340415" y="2268912"/>
              <a:ext cx="783786" cy="2351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>
                  <a:solidFill>
                    <a:schemeClr val="bg1"/>
                  </a:solidFill>
                </a:rPr>
                <a:t>Users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5ACEFB1-5736-4F82-81DE-A0AFC832CE6D}"/>
              </a:ext>
            </a:extLst>
          </p:cNvPr>
          <p:cNvGrpSpPr/>
          <p:nvPr/>
        </p:nvGrpSpPr>
        <p:grpSpPr>
          <a:xfrm>
            <a:off x="877644" y="2116416"/>
            <a:ext cx="1570362" cy="2114495"/>
            <a:chOff x="301738" y="1663520"/>
            <a:chExt cx="1539710" cy="207322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5B3D91E-42F5-4E17-AEA3-FA018C7B5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4800" y="1902063"/>
              <a:ext cx="1536648" cy="18346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A5E149-F997-4A7B-95E9-53F098AF0477}"/>
                </a:ext>
              </a:extLst>
            </p:cNvPr>
            <p:cNvSpPr/>
            <p:nvPr/>
          </p:nvSpPr>
          <p:spPr>
            <a:xfrm>
              <a:off x="301738" y="1663520"/>
              <a:ext cx="1536648" cy="2246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>
                  <a:solidFill>
                    <a:schemeClr val="bg1"/>
                  </a:solidFill>
                </a:rPr>
                <a:t>Customers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FC3148-D696-49E4-8246-24CB10FD0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RLS Table Filtering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8FA2F8-E5EF-404B-B27B-DBCD648596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0887"/>
          </a:xfrm>
        </p:spPr>
        <p:txBody>
          <a:bodyPr/>
          <a:lstStyle/>
          <a:p>
            <a:r>
              <a:rPr lang="en-US" dirty="0"/>
              <a:t>Filtering starts with user and propagates inwards toward fact table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4AE2CCC-F1F0-4A17-8047-5958837192CA}"/>
              </a:ext>
            </a:extLst>
          </p:cNvPr>
          <p:cNvSpPr/>
          <p:nvPr/>
        </p:nvSpPr>
        <p:spPr>
          <a:xfrm>
            <a:off x="6669295" y="3282169"/>
            <a:ext cx="2277624" cy="233151"/>
          </a:xfrm>
          <a:prstGeom prst="roundRect">
            <a:avLst/>
          </a:prstGeom>
          <a:solidFill>
            <a:srgbClr val="FFF2CD">
              <a:alpha val="2902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18DDBD1-2755-4656-8CD0-359CB60DD112}"/>
              </a:ext>
            </a:extLst>
          </p:cNvPr>
          <p:cNvGrpSpPr/>
          <p:nvPr/>
        </p:nvGrpSpPr>
        <p:grpSpPr>
          <a:xfrm>
            <a:off x="4101034" y="3299966"/>
            <a:ext cx="2568261" cy="207514"/>
            <a:chOff x="3806468" y="2989249"/>
            <a:chExt cx="2518132" cy="203464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F6F2845-7D01-45CE-BBCB-E069D7D44342}"/>
                </a:ext>
              </a:extLst>
            </p:cNvPr>
            <p:cNvSpPr/>
            <p:nvPr/>
          </p:nvSpPr>
          <p:spPr>
            <a:xfrm>
              <a:off x="3806468" y="2989249"/>
              <a:ext cx="2086333" cy="203464"/>
            </a:xfrm>
            <a:prstGeom prst="roundRect">
              <a:avLst/>
            </a:prstGeom>
            <a:solidFill>
              <a:srgbClr val="FFF2CD">
                <a:alpha val="29020"/>
              </a:srgbClr>
            </a:solidFill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4A1CCA5-5635-43A2-9825-505D7CA27D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4383" y="3096492"/>
              <a:ext cx="360217" cy="0"/>
            </a:xfrm>
            <a:prstGeom prst="straightConnector1">
              <a:avLst/>
            </a:prstGeom>
            <a:ln w="38100">
              <a:solidFill>
                <a:srgbClr val="74001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3D5E446-8C9F-482C-975C-1B67FBE734B7}"/>
              </a:ext>
            </a:extLst>
          </p:cNvPr>
          <p:cNvGrpSpPr/>
          <p:nvPr/>
        </p:nvGrpSpPr>
        <p:grpSpPr>
          <a:xfrm>
            <a:off x="2888401" y="3295516"/>
            <a:ext cx="1216236" cy="197288"/>
            <a:chOff x="2617504" y="2984886"/>
            <a:chExt cx="1192496" cy="193437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DFEBA73-3C9C-40A9-8725-B5103F7D42E9}"/>
                </a:ext>
              </a:extLst>
            </p:cNvPr>
            <p:cNvSpPr/>
            <p:nvPr/>
          </p:nvSpPr>
          <p:spPr>
            <a:xfrm>
              <a:off x="2617504" y="2984886"/>
              <a:ext cx="783786" cy="193437"/>
            </a:xfrm>
            <a:prstGeom prst="roundRect">
              <a:avLst/>
            </a:prstGeom>
            <a:solidFill>
              <a:srgbClr val="FFF2CD">
                <a:alpha val="30196"/>
              </a:srgbClr>
            </a:solidFill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82CF2B6-ED2F-4898-B20C-FD508465AA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9783" y="3082637"/>
              <a:ext cx="360217" cy="0"/>
            </a:xfrm>
            <a:prstGeom prst="straightConnector1">
              <a:avLst/>
            </a:prstGeom>
            <a:ln w="38100">
              <a:solidFill>
                <a:srgbClr val="74001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BF5E841-C268-41D4-96D4-F348CD88673B}"/>
              </a:ext>
            </a:extLst>
          </p:cNvPr>
          <p:cNvGrpSpPr/>
          <p:nvPr/>
        </p:nvGrpSpPr>
        <p:grpSpPr>
          <a:xfrm>
            <a:off x="877643" y="2561120"/>
            <a:ext cx="1573486" cy="1671712"/>
            <a:chOff x="645994" y="2264824"/>
            <a:chExt cx="1542774" cy="1639082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B90339D-2814-42A0-9697-AB2964F3A945}"/>
                </a:ext>
              </a:extLst>
            </p:cNvPr>
            <p:cNvSpPr/>
            <p:nvPr/>
          </p:nvSpPr>
          <p:spPr>
            <a:xfrm>
              <a:off x="649057" y="2264824"/>
              <a:ext cx="1536648" cy="296009"/>
            </a:xfrm>
            <a:prstGeom prst="roundRect">
              <a:avLst/>
            </a:prstGeom>
            <a:solidFill>
              <a:srgbClr val="FFF2CD">
                <a:alpha val="30980"/>
              </a:srgbClr>
            </a:solidFill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3E3B47B-EFDC-43C0-B2AE-EE4E3F61F7F1}"/>
                </a:ext>
              </a:extLst>
            </p:cNvPr>
            <p:cNvSpPr/>
            <p:nvPr/>
          </p:nvSpPr>
          <p:spPr>
            <a:xfrm>
              <a:off x="652120" y="2890952"/>
              <a:ext cx="1536648" cy="151914"/>
            </a:xfrm>
            <a:prstGeom prst="roundRect">
              <a:avLst/>
            </a:prstGeom>
            <a:solidFill>
              <a:srgbClr val="FFF2CD">
                <a:alpha val="30980"/>
              </a:srgbClr>
            </a:solidFill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C21A461-FE7F-4BE6-AA72-C6287D8B235C}"/>
                </a:ext>
              </a:extLst>
            </p:cNvPr>
            <p:cNvSpPr/>
            <p:nvPr/>
          </p:nvSpPr>
          <p:spPr>
            <a:xfrm>
              <a:off x="645994" y="3155642"/>
              <a:ext cx="1536648" cy="255320"/>
            </a:xfrm>
            <a:prstGeom prst="roundRect">
              <a:avLst/>
            </a:prstGeom>
            <a:solidFill>
              <a:srgbClr val="FFF2CD">
                <a:alpha val="30980"/>
              </a:srgbClr>
            </a:solidFill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4965A9E-646E-4233-AF2C-FC522C9193FA}"/>
                </a:ext>
              </a:extLst>
            </p:cNvPr>
            <p:cNvSpPr/>
            <p:nvPr/>
          </p:nvSpPr>
          <p:spPr>
            <a:xfrm>
              <a:off x="645994" y="3637675"/>
              <a:ext cx="1536648" cy="151914"/>
            </a:xfrm>
            <a:prstGeom prst="roundRect">
              <a:avLst/>
            </a:prstGeom>
            <a:solidFill>
              <a:srgbClr val="FFF2CD">
                <a:alpha val="30980"/>
              </a:srgbClr>
            </a:solidFill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E01AEF2-5628-46DD-9D83-07EA36424E9B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 flipV="1">
              <a:off x="904419" y="2782775"/>
              <a:ext cx="402740" cy="545136"/>
            </a:xfrm>
            <a:prstGeom prst="straightConnector1">
              <a:avLst/>
            </a:prstGeom>
            <a:ln w="19050">
              <a:solidFill>
                <a:srgbClr val="74001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8074351-4947-4498-A32A-B90AF25A2B9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 flipV="1">
              <a:off x="907481" y="3231193"/>
              <a:ext cx="399678" cy="96718"/>
            </a:xfrm>
            <a:prstGeom prst="straightConnector1">
              <a:avLst/>
            </a:prstGeom>
            <a:ln w="19050">
              <a:solidFill>
                <a:srgbClr val="74001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FD94648-4BF5-4424-A01F-5077560AC9C1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919992" y="3327911"/>
              <a:ext cx="387166" cy="206865"/>
            </a:xfrm>
            <a:prstGeom prst="straightConnector1">
              <a:avLst/>
            </a:prstGeom>
            <a:ln w="19050">
              <a:solidFill>
                <a:srgbClr val="74001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05024D1-4645-4397-AA42-22D8172EAA63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907480" y="3327911"/>
              <a:ext cx="399680" cy="575995"/>
            </a:xfrm>
            <a:prstGeom prst="straightConnector1">
              <a:avLst/>
            </a:prstGeom>
            <a:ln w="19050">
              <a:solidFill>
                <a:srgbClr val="74001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93417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8DFC4-2280-4D27-8CB8-823CCB1EB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6FEBF4-BBFB-4DF1-AAC4-BF071B7A33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093702"/>
          </a:xfrm>
        </p:spPr>
        <p:txBody>
          <a:bodyPr/>
          <a:lstStyle/>
          <a:p>
            <a:r>
              <a:rPr lang="en-US" dirty="0"/>
              <a:t>Cardinality</a:t>
            </a:r>
          </a:p>
          <a:p>
            <a:pPr lvl="1"/>
            <a:r>
              <a:rPr lang="en-US" dirty="0"/>
              <a:t>One-to-many (1:*)</a:t>
            </a:r>
          </a:p>
          <a:p>
            <a:pPr lvl="1"/>
            <a:r>
              <a:rPr lang="en-US" dirty="0"/>
              <a:t>Many-to-one (*:1)</a:t>
            </a:r>
          </a:p>
          <a:p>
            <a:pPr lvl="1"/>
            <a:r>
              <a:rPr lang="en-US" dirty="0"/>
              <a:t>One-to-one (1:1)</a:t>
            </a:r>
          </a:p>
          <a:p>
            <a:pPr lvl="1"/>
            <a:r>
              <a:rPr lang="en-US" dirty="0"/>
              <a:t>Many-to-many (*:*)</a:t>
            </a:r>
          </a:p>
          <a:p>
            <a:endParaRPr lang="en-US" dirty="0"/>
          </a:p>
          <a:p>
            <a:r>
              <a:rPr lang="en-US" dirty="0"/>
              <a:t>Cross filter direction for one-to-many relationships</a:t>
            </a:r>
          </a:p>
          <a:p>
            <a:pPr lvl="1"/>
            <a:r>
              <a:rPr lang="en-US" dirty="0"/>
              <a:t>Must be set to either </a:t>
            </a:r>
            <a:r>
              <a:rPr lang="en-US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Single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or </a:t>
            </a:r>
            <a:r>
              <a:rPr lang="en-US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Both</a:t>
            </a:r>
          </a:p>
          <a:p>
            <a:pPr lvl="1"/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When set to </a:t>
            </a:r>
            <a:r>
              <a:rPr lang="en-US" b="1" dirty="0">
                <a:solidFill>
                  <a:srgbClr val="171717"/>
                </a:solidFill>
                <a:latin typeface="Segoe UI" panose="020B0502040204020203" pitchFamily="34" charset="0"/>
              </a:rPr>
              <a:t>Single</a:t>
            </a:r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, filter only propagates from </a:t>
            </a:r>
            <a:r>
              <a:rPr lang="en-US" b="1" dirty="0">
                <a:solidFill>
                  <a:srgbClr val="171717"/>
                </a:solidFill>
                <a:latin typeface="Segoe UI" panose="020B0502040204020203" pitchFamily="34" charset="0"/>
              </a:rPr>
              <a:t>one side</a:t>
            </a:r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 to </a:t>
            </a:r>
            <a:r>
              <a:rPr lang="en-US" b="1" dirty="0">
                <a:solidFill>
                  <a:srgbClr val="171717"/>
                </a:solidFill>
                <a:latin typeface="Segoe UI" panose="020B0502040204020203" pitchFamily="34" charset="0"/>
              </a:rPr>
              <a:t>many side</a:t>
            </a:r>
          </a:p>
          <a:p>
            <a:pPr lvl="1"/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When set to </a:t>
            </a:r>
            <a:r>
              <a:rPr lang="en-US" b="1" dirty="0">
                <a:solidFill>
                  <a:srgbClr val="171717"/>
                </a:solidFill>
                <a:latin typeface="Segoe UI" panose="020B0502040204020203" pitchFamily="34" charset="0"/>
              </a:rPr>
              <a:t>Both</a:t>
            </a:r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, filter is also propagated from </a:t>
            </a:r>
            <a:r>
              <a:rPr lang="en-US" b="1" dirty="0">
                <a:solidFill>
                  <a:srgbClr val="171717"/>
                </a:solidFill>
                <a:latin typeface="Segoe UI" panose="020B0502040204020203" pitchFamily="34" charset="0"/>
              </a:rPr>
              <a:t>many side</a:t>
            </a:r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 to </a:t>
            </a:r>
            <a:r>
              <a:rPr lang="en-US" b="1" dirty="0">
                <a:solidFill>
                  <a:srgbClr val="171717"/>
                </a:solidFill>
                <a:latin typeface="Segoe UI" panose="020B0502040204020203" pitchFamily="34" charset="0"/>
              </a:rPr>
              <a:t>one side</a:t>
            </a:r>
            <a:endParaRPr lang="en-US" b="1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77575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37EFFF-D41E-43BC-806B-0841F36660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162" y="4944165"/>
            <a:ext cx="9801726" cy="984885"/>
          </a:xfrm>
        </p:spPr>
        <p:txBody>
          <a:bodyPr/>
          <a:lstStyle/>
          <a:p>
            <a:pPr lvl="1"/>
            <a:r>
              <a:rPr lang="en-US" sz="2800" dirty="0">
                <a:solidFill>
                  <a:srgbClr val="000000"/>
                </a:solidFill>
              </a:rPr>
              <a:t>Ted Pattison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Principal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Power BI Customer Advisory Team (PBICAT)</a:t>
            </a:r>
          </a:p>
        </p:txBody>
      </p:sp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3096799"/>
            <a:ext cx="11053773" cy="80021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0000"/>
                </a:solidFill>
              </a:rPr>
              <a:t>Developer Deep Dive into Row Level Security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1245A-3828-4133-831E-FCED6200FEA4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10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F23436D-20CC-48AA-9476-0B87D6C95F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006019"/>
              </p:ext>
            </p:extLst>
          </p:nvPr>
        </p:nvGraphicFramePr>
        <p:xfrm>
          <a:off x="4136708" y="1096109"/>
          <a:ext cx="7664136" cy="32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Bitmap Image" r:id="rId3" imgW="8359200" imgH="3512880" progId="Paint.Picture">
                  <p:embed/>
                </p:oleObj>
              </mc:Choice>
              <mc:Fallback>
                <p:oleObj name="Bitmap Image" r:id="rId3" imgW="8359200" imgH="35128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36708" y="1096109"/>
                        <a:ext cx="7664136" cy="322080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BDD289B-8F64-49DE-AFA0-E27AB7D9F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Cross-direction Filtering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1EDB839-EEB2-4852-ACC4-CF5BC6525D6E}"/>
              </a:ext>
            </a:extLst>
          </p:cNvPr>
          <p:cNvGrpSpPr/>
          <p:nvPr/>
        </p:nvGrpSpPr>
        <p:grpSpPr>
          <a:xfrm>
            <a:off x="2184032" y="2611598"/>
            <a:ext cx="4693498" cy="3949689"/>
            <a:chOff x="2184032" y="2611598"/>
            <a:chExt cx="4693498" cy="394968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AF12CB6-839B-4BF1-86B1-9A561DBC3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4032" y="3123727"/>
              <a:ext cx="4031029" cy="34375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7ED6338-0E78-4327-A97A-83735F6D26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47657" y="2611598"/>
              <a:ext cx="1129873" cy="1005809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7C56F9DB-0286-4B01-92E9-1C843C1918C1}"/>
                </a:ext>
              </a:extLst>
            </p:cNvPr>
            <p:cNvSpPr/>
            <p:nvPr/>
          </p:nvSpPr>
          <p:spPr>
            <a:xfrm>
              <a:off x="3057705" y="5557863"/>
              <a:ext cx="466302" cy="23315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88862F8-1BC0-4C3B-9123-5B081F1DB037}"/>
                </a:ext>
              </a:extLst>
            </p:cNvPr>
            <p:cNvSpPr/>
            <p:nvPr/>
          </p:nvSpPr>
          <p:spPr>
            <a:xfrm>
              <a:off x="3629985" y="5331776"/>
              <a:ext cx="2486942" cy="737133"/>
            </a:xfrm>
            <a:prstGeom prst="roundRect">
              <a:avLst/>
            </a:prstGeom>
            <a:noFill/>
            <a:ln w="190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</p:spTree>
    <p:extLst>
      <p:ext uri="{BB962C8B-B14F-4D97-AF65-F5344CB8AC3E}">
        <p14:creationId xmlns:p14="http://schemas.microsoft.com/office/powerpoint/2010/main" val="20111481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17F59-043A-4114-B58B-0269776F2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Dynamic RLS in Power BI Desktop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A9847-2502-4B1E-B105-0E8BD931C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85647B-7225-401B-889B-CFF8AB3F5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77" y="1361962"/>
            <a:ext cx="3606085" cy="2133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A003EA-C484-46C1-AECD-75766DC62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344" y="2428762"/>
            <a:ext cx="7801454" cy="41945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5188366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18476-9EFB-4AA5-887B-489446D01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All Users to Single RLS Role using AAD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9AC093-4BD9-49BF-B496-58BE50572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98" y="1481377"/>
            <a:ext cx="6619039" cy="28992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780C2C-47D8-4276-AF6B-B4CAC805C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035" y="2931020"/>
            <a:ext cx="4204487" cy="21922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D839150B-EC10-4CA7-B5D0-BD4C93E9941E}"/>
              </a:ext>
            </a:extLst>
          </p:cNvPr>
          <p:cNvSpPr/>
          <p:nvPr/>
        </p:nvSpPr>
        <p:spPr bwMode="auto">
          <a:xfrm>
            <a:off x="6340511" y="3707841"/>
            <a:ext cx="753626" cy="381838"/>
          </a:xfrm>
          <a:prstGeom prst="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7217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33693-E813-445D-A9ED-069B2E829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RLS Enforcement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9A66F-A084-4705-B821-2413141A0D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F0F6B4-6CF4-4FB3-B27A-3CA7509B8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093" y="1594152"/>
            <a:ext cx="10365936" cy="4837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236897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B854E7-1094-4328-ABC0-F12AB79BBE4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Dynamic Row-level Security</a:t>
            </a:r>
          </a:p>
        </p:txBody>
      </p:sp>
    </p:spTree>
    <p:extLst>
      <p:ext uri="{BB962C8B-B14F-4D97-AF65-F5344CB8AC3E}">
        <p14:creationId xmlns:p14="http://schemas.microsoft.com/office/powerpoint/2010/main" val="69766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r>
              <a:rPr lang="en-US" dirty="0"/>
              <a:t>Row Level Security (RLS) Fundamentals</a:t>
            </a:r>
          </a:p>
          <a:p>
            <a:r>
              <a:rPr lang="en-US" dirty="0"/>
              <a:t>Dynamic RLS Designs</a:t>
            </a:r>
          </a:p>
          <a:p>
            <a:r>
              <a:rPr lang="en-US" dirty="0"/>
              <a:t>Advanced RLS Design</a:t>
            </a:r>
          </a:p>
          <a:p>
            <a:r>
              <a:rPr lang="en-US" dirty="0"/>
              <a:t>Using RLS with App-Owns-Data Embedding</a:t>
            </a:r>
          </a:p>
          <a:p>
            <a:r>
              <a:rPr lang="en-US" dirty="0"/>
              <a:t>Filtering in RLS Roles with </a:t>
            </a:r>
            <a:r>
              <a:rPr lang="en-US" dirty="0" err="1"/>
              <a:t>UserName</a:t>
            </a:r>
            <a:r>
              <a:rPr lang="en-US" dirty="0"/>
              <a:t> and </a:t>
            </a:r>
            <a:r>
              <a:rPr lang="en-US" dirty="0" err="1"/>
              <a:t>CustomData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6877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7D8BF-FC24-46C3-932C-8AFD30FCA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Roles and Limited Relationships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E8BC65-C285-4723-BAD5-A2EB63F142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847481"/>
          </a:xfrm>
        </p:spPr>
        <p:txBody>
          <a:bodyPr/>
          <a:lstStyle/>
          <a:p>
            <a:r>
              <a:rPr lang="en-US" dirty="0"/>
              <a:t>Model relationships are evaluated</a:t>
            </a:r>
          </a:p>
          <a:p>
            <a:pPr lvl="1"/>
            <a:r>
              <a:rPr lang="en-US" dirty="0"/>
              <a:t>Model relationships are classified as either </a:t>
            </a:r>
            <a:r>
              <a:rPr lang="en-US" b="1" dirty="0"/>
              <a:t>regular</a:t>
            </a:r>
            <a:r>
              <a:rPr lang="en-US" dirty="0"/>
              <a:t> or </a:t>
            </a:r>
            <a:r>
              <a:rPr lang="en-US" b="1" dirty="0"/>
              <a:t>limited</a:t>
            </a:r>
          </a:p>
          <a:p>
            <a:endParaRPr lang="en-US" dirty="0"/>
          </a:p>
          <a:p>
            <a:r>
              <a:rPr lang="en-US" dirty="0"/>
              <a:t>Regular Relationship</a:t>
            </a:r>
          </a:p>
          <a:p>
            <a:pPr lvl="1"/>
            <a:r>
              <a:rPr lang="en-US" dirty="0"/>
              <a:t>1-to-many relationships</a:t>
            </a:r>
          </a:p>
          <a:p>
            <a:pPr lvl="1"/>
            <a:r>
              <a:rPr lang="en-US" dirty="0"/>
              <a:t>Relationship tables both in same site group</a:t>
            </a:r>
          </a:p>
          <a:p>
            <a:endParaRPr lang="en-US" dirty="0"/>
          </a:p>
          <a:p>
            <a:r>
              <a:rPr lang="en-US" dirty="0"/>
              <a:t>Limited Relationship</a:t>
            </a:r>
          </a:p>
          <a:p>
            <a:pPr lvl="1"/>
            <a:r>
              <a:rPr lang="en-US" dirty="0"/>
              <a:t>Many-to-many relationships</a:t>
            </a:r>
          </a:p>
          <a:p>
            <a:pPr lvl="1"/>
            <a:r>
              <a:rPr lang="en-US" dirty="0"/>
              <a:t>Relationship is cross site group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4D21AAF-ACAE-41D1-B3E2-402BEE2701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38166" y="4647363"/>
          <a:ext cx="4277632" cy="2239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Bitmap Image" r:id="rId3" imgW="5837040" imgH="3055680" progId="Paint.Picture">
                  <p:embed/>
                </p:oleObj>
              </mc:Choice>
              <mc:Fallback>
                <p:oleObj name="Bitmap Image" r:id="rId3" imgW="5837040" imgH="305568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4D21AAF-ACAE-41D1-B3E2-402BEE2701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38166" y="4647363"/>
                        <a:ext cx="4277632" cy="22394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848372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49659-1C88-4F57-8D6B-99E0FA5BE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RLS If You Don’t Need 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0D41BF-BAEF-4D04-84DF-4771D51006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54847"/>
          </a:xfrm>
        </p:spPr>
        <p:txBody>
          <a:bodyPr/>
          <a:lstStyle/>
          <a:p>
            <a:r>
              <a:rPr lang="en-US" dirty="0"/>
              <a:t>For scenarios with small number of static roles</a:t>
            </a:r>
          </a:p>
          <a:p>
            <a:pPr lvl="1"/>
            <a:r>
              <a:rPr lang="en-US" dirty="0"/>
              <a:t>Go with separate Datasets instead</a:t>
            </a:r>
          </a:p>
          <a:p>
            <a:pPr lvl="1"/>
            <a:r>
              <a:rPr lang="en-US" dirty="0"/>
              <a:t>Create template PBIX file with parameters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Better performance</a:t>
            </a:r>
          </a:p>
          <a:p>
            <a:pPr lvl="1"/>
            <a:r>
              <a:rPr lang="en-US" dirty="0"/>
              <a:t>Smaller datasets</a:t>
            </a:r>
          </a:p>
          <a:p>
            <a:pPr lvl="1"/>
            <a:r>
              <a:rPr lang="en-US" dirty="0"/>
              <a:t>Better isolation</a:t>
            </a:r>
          </a:p>
          <a:p>
            <a:pPr lvl="1"/>
            <a:r>
              <a:rPr lang="en-US" dirty="0"/>
              <a:t>Can address scenarios that don’t support RLS (publish to web)</a:t>
            </a:r>
          </a:p>
        </p:txBody>
      </p:sp>
    </p:spTree>
    <p:extLst>
      <p:ext uri="{BB962C8B-B14F-4D97-AF65-F5344CB8AC3E}">
        <p14:creationId xmlns:p14="http://schemas.microsoft.com/office/powerpoint/2010/main" val="429435616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5596E-DA14-437E-BD50-05C46E2F3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RLS impact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69AC0-8440-45B4-91FF-AE680E25E8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869743"/>
          </a:xfrm>
        </p:spPr>
        <p:txBody>
          <a:bodyPr/>
          <a:lstStyle/>
          <a:p>
            <a:r>
              <a:rPr lang="en-US" dirty="0"/>
              <a:t> Measure performance impact of RLS filters using Performance Analyzer</a:t>
            </a:r>
          </a:p>
          <a:p>
            <a:pPr lvl="1"/>
            <a:r>
              <a:rPr lang="en-US" dirty="0"/>
              <a:t>Determine report visual query durations when RLS isn't enforced</a:t>
            </a:r>
          </a:p>
          <a:p>
            <a:pPr lvl="1"/>
            <a:endParaRPr lang="en-US" dirty="0"/>
          </a:p>
          <a:p>
            <a:r>
              <a:rPr lang="en-US" dirty="0"/>
              <a:t>Check out Guy n a Cube videos from Adam and Patrick</a:t>
            </a:r>
          </a:p>
        </p:txBody>
      </p:sp>
    </p:spTree>
    <p:extLst>
      <p:ext uri="{BB962C8B-B14F-4D97-AF65-F5344CB8AC3E}">
        <p14:creationId xmlns:p14="http://schemas.microsoft.com/office/powerpoint/2010/main" val="211994348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04BD6-2C0A-44ED-99E2-868D14615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Design Partial RLS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4713B-ACB9-46BA-B630-AD91B41534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77163"/>
          </a:xfrm>
        </p:spPr>
        <p:txBody>
          <a:bodyPr/>
          <a:lstStyle/>
          <a:p>
            <a:r>
              <a:rPr lang="en-US" dirty="0"/>
              <a:t>What if you want to show a percentage of total when using RLS?</a:t>
            </a:r>
          </a:p>
          <a:p>
            <a:pPr lvl="1"/>
            <a:r>
              <a:rPr lang="en-US" dirty="0"/>
              <a:t>Can be solved by adding aggregated totals table into data model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CE0A393-69A5-4E3E-8A4F-72E1337C03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6388864"/>
              </p:ext>
            </p:extLst>
          </p:nvPr>
        </p:nvGraphicFramePr>
        <p:xfrm>
          <a:off x="1081593" y="2431927"/>
          <a:ext cx="9896762" cy="33351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Bitmap Image" r:id="rId3" imgW="8526960" imgH="2872800" progId="Paint.Picture">
                  <p:embed/>
                </p:oleObj>
              </mc:Choice>
              <mc:Fallback>
                <p:oleObj name="Bitmap Image" r:id="rId3" imgW="8526960" imgH="28728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81593" y="2431927"/>
                        <a:ext cx="9896762" cy="3335159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48EFDFDB-503B-4F5C-B33F-3AEF078C5958}"/>
              </a:ext>
            </a:extLst>
          </p:cNvPr>
          <p:cNvSpPr/>
          <p:nvPr/>
        </p:nvSpPr>
        <p:spPr bwMode="auto">
          <a:xfrm>
            <a:off x="8420519" y="2642943"/>
            <a:ext cx="622997" cy="391886"/>
          </a:xfrm>
          <a:prstGeom prst="rightArrow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33201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F895-0FB1-4BE2-995F-1CAC4B7D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Power BI Dev Camp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7F8620-5147-4FFF-A1D6-B0C7C2A204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Power BI Dev Camp Portal - </a:t>
            </a:r>
            <a:r>
              <a:rPr lang="en-US" dirty="0">
                <a:hlinkClick r:id="rId3"/>
              </a:rPr>
              <a:t>https://powerbidevcamp.net</a:t>
            </a:r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524CCB1-5F66-40C2-9FE7-C6350F9F24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3250713"/>
              </p:ext>
            </p:extLst>
          </p:nvPr>
        </p:nvGraphicFramePr>
        <p:xfrm>
          <a:off x="793819" y="1832336"/>
          <a:ext cx="9475300" cy="4992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Bitmap Image" r:id="rId4" imgW="10310040" imgH="5433120" progId="Paint.Picture">
                  <p:embed/>
                </p:oleObj>
              </mc:Choice>
              <mc:Fallback>
                <p:oleObj name="Bitmap Image" r:id="rId4" imgW="10310040" imgH="54331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819" y="1832336"/>
                        <a:ext cx="9475300" cy="4992221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48330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r>
              <a:rPr lang="en-US" dirty="0"/>
              <a:t>Row Level Security (RLS) Fundamentals</a:t>
            </a:r>
          </a:p>
          <a:p>
            <a:r>
              <a:rPr lang="en-US" dirty="0"/>
              <a:t>Dynamic RLS Designs</a:t>
            </a:r>
          </a:p>
          <a:p>
            <a:r>
              <a:rPr lang="en-US" dirty="0"/>
              <a:t>Advanced RLS Design</a:t>
            </a:r>
          </a:p>
          <a:p>
            <a:r>
              <a:rPr lang="en-US" dirty="0"/>
              <a:t>Using RLS with App-Owns-Data Embedding</a:t>
            </a:r>
          </a:p>
          <a:p>
            <a:r>
              <a:rPr lang="en-US" dirty="0"/>
              <a:t>Filtering in RLS Roles with </a:t>
            </a:r>
            <a:r>
              <a:rPr lang="en-US" dirty="0" err="1"/>
              <a:t>UserName</a:t>
            </a:r>
            <a:r>
              <a:rPr lang="en-US" dirty="0"/>
              <a:t> and </a:t>
            </a:r>
            <a:r>
              <a:rPr lang="en-US" dirty="0" err="1"/>
              <a:t>CustomData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46347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7D372-3EEA-4AF4-8E86-611B85770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RLS-enabled Reports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F303A-1340-4483-A936-54446C6837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Programming with </a:t>
            </a:r>
            <a:r>
              <a:rPr lang="en-US" dirty="0" err="1"/>
              <a:t>EffectiveIdentity</a:t>
            </a:r>
            <a:endParaRPr lang="en-US" dirty="0"/>
          </a:p>
          <a:p>
            <a:pPr lvl="1"/>
            <a:r>
              <a:rPr lang="en-US" dirty="0"/>
              <a:t>RLS-enabled reports require role(s) for access</a:t>
            </a:r>
          </a:p>
          <a:p>
            <a:pPr lvl="1"/>
            <a:r>
              <a:rPr lang="en-US" dirty="0"/>
              <a:t>Embed tokens must be generated with 1 or more roles</a:t>
            </a:r>
          </a:p>
          <a:p>
            <a:pPr lvl="1"/>
            <a:r>
              <a:rPr lang="en-US" dirty="0"/>
              <a:t>Roles added to embed token using </a:t>
            </a:r>
            <a:r>
              <a:rPr lang="en-US" dirty="0" err="1"/>
              <a:t>EffectiveIdentity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C42C7F-7D4D-49DF-B82D-7D64FC2B3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815" y="3224763"/>
            <a:ext cx="7412661" cy="1575993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9170649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C0E2A-226C-414D-951D-E06C38212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with </a:t>
            </a:r>
            <a:r>
              <a:rPr lang="en-US" dirty="0" err="1"/>
              <a:t>EffectiveIdentity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22EC36-0A75-4524-BA71-36791E89B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83" y="1173133"/>
            <a:ext cx="6963859" cy="551790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9214287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r>
              <a:rPr lang="en-US" dirty="0"/>
              <a:t>Row Level Security (RLS) Fundamentals</a:t>
            </a:r>
          </a:p>
          <a:p>
            <a:r>
              <a:rPr lang="en-US" dirty="0"/>
              <a:t>Dynamic RLS Designs</a:t>
            </a:r>
          </a:p>
          <a:p>
            <a:r>
              <a:rPr lang="en-US" dirty="0"/>
              <a:t>Advanced RLS Design</a:t>
            </a:r>
          </a:p>
          <a:p>
            <a:r>
              <a:rPr lang="en-US" dirty="0"/>
              <a:t>Using RLS with App-Owns-Data Embedding</a:t>
            </a:r>
          </a:p>
          <a:p>
            <a:r>
              <a:rPr lang="en-US" dirty="0"/>
              <a:t>Filtering in RLS Roles with </a:t>
            </a:r>
            <a:r>
              <a:rPr lang="en-US" dirty="0" err="1"/>
              <a:t>UserName</a:t>
            </a:r>
            <a:r>
              <a:rPr lang="en-US" dirty="0"/>
              <a:t> and </a:t>
            </a:r>
            <a:r>
              <a:rPr lang="en-US" dirty="0" err="1"/>
              <a:t>CustomData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22122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D037C91-EAC7-4211-B6BE-9B7ABB978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42" y="1902504"/>
            <a:ext cx="7105890" cy="23965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8E29F262-46CA-4B24-9C71-0C17E6596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 Rules with Text Search to Minimal Number of Rows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7B631E-DD67-4610-B48C-745D8F746C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65"/>
          <a:stretch/>
        </p:blipFill>
        <p:spPr>
          <a:xfrm>
            <a:off x="5212145" y="4569159"/>
            <a:ext cx="5534748" cy="21604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460DA0AB-D26B-402A-B37F-2EDA41DCE565}"/>
              </a:ext>
            </a:extLst>
          </p:cNvPr>
          <p:cNvSpPr/>
          <p:nvPr/>
        </p:nvSpPr>
        <p:spPr bwMode="auto">
          <a:xfrm>
            <a:off x="9943460" y="4299066"/>
            <a:ext cx="1606865" cy="304040"/>
          </a:xfrm>
          <a:prstGeom prst="wedgeRectCallout">
            <a:avLst>
              <a:gd name="adj1" fmla="val -30774"/>
              <a:gd name="adj2" fmla="val 127276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5,000,000 rows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D71E9004-3F98-4939-AB64-C9D43A171EC2}"/>
              </a:ext>
            </a:extLst>
          </p:cNvPr>
          <p:cNvSpPr/>
          <p:nvPr/>
        </p:nvSpPr>
        <p:spPr bwMode="auto">
          <a:xfrm>
            <a:off x="7914292" y="4300439"/>
            <a:ext cx="1917008" cy="369186"/>
          </a:xfrm>
          <a:prstGeom prst="wedgeRectCallout">
            <a:avLst>
              <a:gd name="adj1" fmla="val -27083"/>
              <a:gd name="adj2" fmla="val 107425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375,000 rows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4A11BFD-F6D1-4695-96E3-9DA9FC915C2E}"/>
              </a:ext>
            </a:extLst>
          </p:cNvPr>
          <p:cNvSpPr/>
          <p:nvPr/>
        </p:nvSpPr>
        <p:spPr bwMode="auto">
          <a:xfrm>
            <a:off x="6134771" y="4333012"/>
            <a:ext cx="1148961" cy="336613"/>
          </a:xfrm>
          <a:prstGeom prst="wedgeRectCallout">
            <a:avLst>
              <a:gd name="adj1" fmla="val -37500"/>
              <a:gd name="adj2" fmla="val 154261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50 rows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EC2B87-E0E6-45ED-A464-9A6B3B2E93D1}"/>
              </a:ext>
            </a:extLst>
          </p:cNvPr>
          <p:cNvCxnSpPr>
            <a:cxnSpLocks/>
          </p:cNvCxnSpPr>
          <p:nvPr/>
        </p:nvCxnSpPr>
        <p:spPr>
          <a:xfrm>
            <a:off x="3475043" y="4162097"/>
            <a:ext cx="1948295" cy="96695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1861516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r>
              <a:rPr lang="en-US" dirty="0"/>
              <a:t>Row Level Security (RLS) Fundamentals</a:t>
            </a:r>
          </a:p>
          <a:p>
            <a:r>
              <a:rPr lang="en-US" dirty="0"/>
              <a:t>Dynamic RLS Designs</a:t>
            </a:r>
          </a:p>
          <a:p>
            <a:r>
              <a:rPr lang="en-US" dirty="0"/>
              <a:t>Advanced RLS Design</a:t>
            </a:r>
          </a:p>
          <a:p>
            <a:r>
              <a:rPr lang="en-US" dirty="0"/>
              <a:t>Using RLS with App-Owns-Data Embedding</a:t>
            </a:r>
          </a:p>
          <a:p>
            <a:r>
              <a:rPr lang="en-US" dirty="0"/>
              <a:t>Filtering in RLS Roles with </a:t>
            </a:r>
            <a:r>
              <a:rPr lang="en-US" dirty="0" err="1"/>
              <a:t>UserName</a:t>
            </a:r>
            <a:r>
              <a:rPr lang="en-US" dirty="0"/>
              <a:t> and </a:t>
            </a:r>
            <a:r>
              <a:rPr lang="en-US" dirty="0" err="1"/>
              <a:t>CustomData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33176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3A2DB9-0465-4D60-93C6-AF065EEF2E0D}"/>
              </a:ext>
            </a:extLst>
          </p:cNvPr>
          <p:cNvSpPr txBox="1"/>
          <p:nvPr/>
        </p:nvSpPr>
        <p:spPr>
          <a:xfrm>
            <a:off x="727580" y="739966"/>
            <a:ext cx="10437615" cy="15142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8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4732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F8597-2C3C-4F5F-96D8-B010153FE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Files For This Session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09BA70-5970-4DF7-9319-E2F37FC02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0887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https://github.com/PowerBiDevCamp/RowLevelSecurity</a:t>
            </a:r>
            <a:r>
              <a:rPr lang="en-US" dirty="0"/>
              <a:t> 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AE319F4-303F-40DB-A77F-CD956DDDB6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1829164"/>
              </p:ext>
            </p:extLst>
          </p:nvPr>
        </p:nvGraphicFramePr>
        <p:xfrm>
          <a:off x="864159" y="1850363"/>
          <a:ext cx="8820307" cy="4853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Bitmap Image" r:id="rId4" imgW="9403200" imgH="5173920" progId="Paint.Picture">
                  <p:embed/>
                </p:oleObj>
              </mc:Choice>
              <mc:Fallback>
                <p:oleObj name="Bitmap Image" r:id="rId4" imgW="9403200" imgH="51739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64159" y="1850363"/>
                        <a:ext cx="8820307" cy="485317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933235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r>
              <a:rPr lang="en-US" dirty="0"/>
              <a:t>Row Level Security (RLS) Fundamentals</a:t>
            </a:r>
          </a:p>
          <a:p>
            <a:r>
              <a:rPr lang="en-US" dirty="0"/>
              <a:t>Dynamic RLS Designs</a:t>
            </a:r>
          </a:p>
          <a:p>
            <a:r>
              <a:rPr lang="en-US" dirty="0"/>
              <a:t>Advanced RLS Design</a:t>
            </a:r>
          </a:p>
          <a:p>
            <a:r>
              <a:rPr lang="en-US" dirty="0"/>
              <a:t>Using RLS with App-Owns-Data Embedding</a:t>
            </a:r>
          </a:p>
          <a:p>
            <a:r>
              <a:rPr lang="en-US" dirty="0"/>
              <a:t>Filtering in RLS Roles with </a:t>
            </a:r>
            <a:r>
              <a:rPr lang="en-US" dirty="0" err="1"/>
              <a:t>UserName</a:t>
            </a:r>
            <a:r>
              <a:rPr lang="en-US" dirty="0"/>
              <a:t> and </a:t>
            </a:r>
            <a:r>
              <a:rPr lang="en-US" dirty="0" err="1"/>
              <a:t>CustomData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69925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Row-level Security (RLS)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085460"/>
          </a:xfrm>
        </p:spPr>
        <p:txBody>
          <a:bodyPr/>
          <a:lstStyle/>
          <a:p>
            <a:r>
              <a:rPr lang="en-US" dirty="0"/>
              <a:t>Security Authentication Scheme based on Named Roles</a:t>
            </a:r>
          </a:p>
          <a:p>
            <a:pPr lvl="1"/>
            <a:r>
              <a:rPr lang="en-US" dirty="0"/>
              <a:t>Roles are defined using Power BI Desktop</a:t>
            </a:r>
          </a:p>
          <a:p>
            <a:pPr lvl="1"/>
            <a:r>
              <a:rPr lang="en-US" dirty="0"/>
              <a:t>Roles designed to limit data seen by a particular audience</a:t>
            </a:r>
          </a:p>
          <a:p>
            <a:pPr lvl="1"/>
            <a:r>
              <a:rPr lang="en-US" dirty="0"/>
              <a:t>Each role is scoped to the dataset within a PBIX project</a:t>
            </a:r>
          </a:p>
          <a:p>
            <a:pPr lvl="2"/>
            <a:endParaRPr lang="en-US" dirty="0"/>
          </a:p>
          <a:p>
            <a:r>
              <a:rPr lang="en-US" dirty="0"/>
              <a:t>Role defined using one or more DAX expressions</a:t>
            </a:r>
          </a:p>
          <a:p>
            <a:pPr lvl="1"/>
            <a:r>
              <a:rPr lang="en-US" dirty="0"/>
              <a:t>DAX expressions restrict which rows are accessible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621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ED329-A8FE-4FA4-B189-D35E4E1FC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RLS Roles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96AD4-D9F3-44FF-B350-515C4B6AA6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170646"/>
          </a:xfrm>
        </p:spPr>
        <p:txBody>
          <a:bodyPr/>
          <a:lstStyle/>
          <a:p>
            <a:r>
              <a:rPr lang="en-US" dirty="0"/>
              <a:t>RLS roles are named filter sets</a:t>
            </a:r>
          </a:p>
          <a:p>
            <a:pPr lvl="1"/>
            <a:r>
              <a:rPr lang="en-US" dirty="0"/>
              <a:t>Each role defines 0 or more filters</a:t>
            </a:r>
          </a:p>
          <a:p>
            <a:pPr lvl="1"/>
            <a:r>
              <a:rPr lang="en-US" dirty="0"/>
              <a:t>When role contains multiple filters =&gt; filter restrictions </a:t>
            </a:r>
            <a:r>
              <a:rPr lang="en-US" b="1" dirty="0"/>
              <a:t>AND</a:t>
            </a:r>
            <a:r>
              <a:rPr lang="en-US" sz="1800" dirty="0"/>
              <a:t>-ed</a:t>
            </a:r>
            <a:r>
              <a:rPr lang="en-US" dirty="0"/>
              <a:t> together</a:t>
            </a:r>
          </a:p>
          <a:p>
            <a:pPr lvl="1"/>
            <a:r>
              <a:rPr lang="en-US" dirty="0"/>
              <a:t>When user is in multiple roles =&gt; role restrictions </a:t>
            </a:r>
            <a:r>
              <a:rPr lang="en-US" b="1" dirty="0"/>
              <a:t>Or</a:t>
            </a:r>
            <a:r>
              <a:rPr lang="en-US" sz="1800" dirty="0"/>
              <a:t>-ed</a:t>
            </a:r>
            <a:r>
              <a:rPr lang="en-US" dirty="0"/>
              <a:t> together</a:t>
            </a:r>
          </a:p>
          <a:p>
            <a:pPr lvl="4"/>
            <a:endParaRPr lang="en-US" dirty="0"/>
          </a:p>
          <a:p>
            <a:r>
              <a:rPr lang="en-US" dirty="0"/>
              <a:t>RLS Design Patterns</a:t>
            </a:r>
          </a:p>
          <a:p>
            <a:pPr lvl="1"/>
            <a:r>
              <a:rPr lang="en-US" dirty="0"/>
              <a:t>Static RLS designs involve creating multiple roles</a:t>
            </a:r>
          </a:p>
          <a:p>
            <a:pPr lvl="1"/>
            <a:r>
              <a:rPr lang="en-US" dirty="0"/>
              <a:t>Dynamic RLS designs typically based creating a single role for all users</a:t>
            </a:r>
          </a:p>
          <a:p>
            <a:pPr lvl="3"/>
            <a:endParaRPr lang="en-US" dirty="0"/>
          </a:p>
          <a:p>
            <a:r>
              <a:rPr lang="en-US" dirty="0"/>
              <a:t>Best practices</a:t>
            </a:r>
          </a:p>
          <a:p>
            <a:pPr lvl="1"/>
            <a:r>
              <a:rPr lang="en-US" dirty="0"/>
              <a:t>Design RLS so that users are added to single role</a:t>
            </a:r>
          </a:p>
          <a:p>
            <a:pPr lvl="1"/>
            <a:r>
              <a:rPr lang="en-US" dirty="0"/>
              <a:t>Avoid designs where user needs to be added to multiple roles</a:t>
            </a:r>
          </a:p>
        </p:txBody>
      </p:sp>
    </p:spTree>
    <p:extLst>
      <p:ext uri="{BB962C8B-B14F-4D97-AF65-F5344CB8AC3E}">
        <p14:creationId xmlns:p14="http://schemas.microsoft.com/office/powerpoint/2010/main" val="20461173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FE962-2E8E-4220-A2AF-D5E3FA853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Roles in Power BI Desktop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99685-1A30-4F9F-B12B-B94589082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94" y="1204822"/>
            <a:ext cx="6760464" cy="1554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70F24C-5771-4DDC-A2F3-0AD84A970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548" y="3275026"/>
            <a:ext cx="7528910" cy="32326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24E96D83-E567-46D1-ACB6-A45E4859BD6C}"/>
              </a:ext>
            </a:extLst>
          </p:cNvPr>
          <p:cNvSpPr/>
          <p:nvPr/>
        </p:nvSpPr>
        <p:spPr bwMode="auto">
          <a:xfrm>
            <a:off x="3406391" y="1982062"/>
            <a:ext cx="1195754" cy="519978"/>
          </a:xfrm>
          <a:prstGeom prst="rightArrow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4591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8A60A-3C52-4455-A08C-92990CEB9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using View As Roles in Power BI Desktop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EF528C-1A4A-458F-B331-D924C36D0C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CF4360-39A1-4BB2-A492-5D9C35502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51" y="1149332"/>
            <a:ext cx="6760464" cy="1554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627FFB-E377-452E-8D90-C6BDF9BC2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869" y="3214769"/>
            <a:ext cx="3643884" cy="26304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211E21-9295-49C3-8B48-9027943A76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75" r="13219"/>
          <a:stretch/>
        </p:blipFill>
        <p:spPr>
          <a:xfrm>
            <a:off x="6032602" y="3059872"/>
            <a:ext cx="5434584" cy="35006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55E760-5754-4607-8341-BF6A3BE8C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2602" y="3076992"/>
            <a:ext cx="5434584" cy="35006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B7E62364-6DE1-451A-9369-C34254BD8FD5}"/>
              </a:ext>
            </a:extLst>
          </p:cNvPr>
          <p:cNvSpPr/>
          <p:nvPr/>
        </p:nvSpPr>
        <p:spPr bwMode="auto">
          <a:xfrm>
            <a:off x="4052283" y="1844613"/>
            <a:ext cx="1195754" cy="519978"/>
          </a:xfrm>
          <a:prstGeom prst="rightArrow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7158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Dynamics 365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www.w3.org/XML/1998/namespace"/>
    <ds:schemaRef ds:uri="ef38329b-e139-4eb4-9d7a-1b84c79a6610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elements/1.1/"/>
    <ds:schemaRef ds:uri="http://purl.org/dc/terms/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21045</TotalTime>
  <Words>888</Words>
  <Application>Microsoft Office PowerPoint</Application>
  <PresentationFormat>Custom</PresentationFormat>
  <Paragraphs>168</Paragraphs>
  <Slides>36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Arial</vt:lpstr>
      <vt:lpstr>Calibri</vt:lpstr>
      <vt:lpstr>Lucida Console</vt:lpstr>
      <vt:lpstr>Segoe UI</vt:lpstr>
      <vt:lpstr>Segoe UI Light</vt:lpstr>
      <vt:lpstr>Segoe UI Semibold</vt:lpstr>
      <vt:lpstr>Wingdings</vt:lpstr>
      <vt:lpstr>Dynamics 365</vt:lpstr>
      <vt:lpstr>Bitmap Image</vt:lpstr>
      <vt:lpstr>Paintbrush Picture</vt:lpstr>
      <vt:lpstr>Microsoft Power BI</vt:lpstr>
      <vt:lpstr>Developer Deep Dive into Row Level Security</vt:lpstr>
      <vt:lpstr>Welcome to Power BI Dev Camp</vt:lpstr>
      <vt:lpstr>Demo Files For This Session</vt:lpstr>
      <vt:lpstr>Agenda</vt:lpstr>
      <vt:lpstr>What Is Row-level Security (RLS)</vt:lpstr>
      <vt:lpstr>RLS Roles</vt:lpstr>
      <vt:lpstr>Create Roles in Power BI Desktop</vt:lpstr>
      <vt:lpstr>Testing using View As Roles in Power BI Desktop</vt:lpstr>
      <vt:lpstr>Creating an Admin Role to View All Data</vt:lpstr>
      <vt:lpstr>Creating RLS Rules using Table Filter DAX Expressions</vt:lpstr>
      <vt:lpstr>Configuring RLS in the Power BI Service</vt:lpstr>
      <vt:lpstr>RLS Enforcement</vt:lpstr>
      <vt:lpstr>GOTCHA - RLS Disabled for Users with Read/Write Access to Dataset </vt:lpstr>
      <vt:lpstr>Agenda</vt:lpstr>
      <vt:lpstr>Dynamic RLS</vt:lpstr>
      <vt:lpstr>Dynamically Tracking the Current User</vt:lpstr>
      <vt:lpstr>Dynamic RLS Table Filtering</vt:lpstr>
      <vt:lpstr>Relationships</vt:lpstr>
      <vt:lpstr>Configuring Cross-direction Filtering</vt:lpstr>
      <vt:lpstr>Test Dynamic RLS in Power BI Desktop</vt:lpstr>
      <vt:lpstr>Map All Users to Single RLS Role using AAD Group</vt:lpstr>
      <vt:lpstr>Dynamic RLS Enforcement</vt:lpstr>
      <vt:lpstr>Configuring Dynamic Row-level Security</vt:lpstr>
      <vt:lpstr>Agenda</vt:lpstr>
      <vt:lpstr>Multiple Roles and Limited Relationships</vt:lpstr>
      <vt:lpstr>Avoid RLS If You Don’t Need It</vt:lpstr>
      <vt:lpstr>Measure RLS impact</vt:lpstr>
      <vt:lpstr>Design Partial RLS</vt:lpstr>
      <vt:lpstr>Agenda</vt:lpstr>
      <vt:lpstr>Embedding RLS-enabled Reports</vt:lpstr>
      <vt:lpstr>Programming with EffectiveIdentity</vt:lpstr>
      <vt:lpstr>Agenda</vt:lpstr>
      <vt:lpstr>Limit Rules with Text Search to Minimal Number of Rows</vt:lpstr>
      <vt:lpstr>Agenda</vt:lpstr>
      <vt:lpstr>Microsoft Power BI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199</cp:revision>
  <cp:lastPrinted>2019-05-02T20:11:39Z</cp:lastPrinted>
  <dcterms:created xsi:type="dcterms:W3CDTF">2018-09-21T01:16:59Z</dcterms:created>
  <dcterms:modified xsi:type="dcterms:W3CDTF">2022-01-27T18:22:13Z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2021-09-23T13:18:53Z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df3dc7c0-dd98-435c-9883-ab1d3df56b7b</vt:lpwstr>
  </property>
  <property fmtid="{D5CDD505-2E9C-101B-9397-08002B2CF9AE}" pid="18" name="MSIP_Label_87867195-f2b8-4ac2-b0b6-6bb73cb33afc_ContentBits">
    <vt:lpwstr>0</vt:lpwstr>
  </property>
</Properties>
</file>